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70A"/>
    <a:srgbClr val="FFCC00"/>
    <a:srgbClr val="EABD1A"/>
    <a:srgbClr val="E3C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076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9000">
              <a:schemeClr val="bg1">
                <a:tint val="100000"/>
                <a:shade val="90000"/>
                <a:alpha val="100000"/>
              </a:schemeClr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E64060-B030-4798-BCEE-C2589E4E1C4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313FD3B-CCD9-452F-8A0E-00A481548C1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8424936" cy="1728192"/>
          </a:xfrm>
        </p:spPr>
        <p:txBody>
          <a:bodyPr>
            <a:noAutofit/>
          </a:bodyPr>
          <a:lstStyle/>
          <a:p>
            <a:r>
              <a:rPr lang="sr-Latn-ME" sz="13800" dirty="0" smtClean="0">
                <a:solidFill>
                  <a:srgbClr val="FFCC00"/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sr-Latn-ME" sz="9600" dirty="0" smtClean="0">
                <a:solidFill>
                  <a:srgbClr val="FFCC00"/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obotika</a:t>
            </a:r>
            <a:endParaRPr lang="en-US" sz="9600" dirty="0">
              <a:solidFill>
                <a:srgbClr val="FFCC00"/>
              </a:solidFill>
              <a:latin typeface="Algerian" pitchFamily="8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6632"/>
            <a:ext cx="9036496" cy="4824536"/>
          </a:xfrm>
        </p:spPr>
        <p:txBody>
          <a:bodyPr>
            <a:normAutofit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Kako se razvijala robotika, tako su roboti postali neophodni u </a:t>
            </a: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industriji</a:t>
            </a:r>
            <a:r>
              <a:rPr lang="sr-Latn-ME" sz="2800" dirty="0"/>
              <a:t>.</a:t>
            </a:r>
            <a:endParaRPr lang="en-US" sz="2800" dirty="0"/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vi-VN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Njihov </a:t>
            </a:r>
            <a:r>
              <a:rPr lang="vi-VN" sz="28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razvoj započeo je 1954. </a:t>
            </a:r>
            <a:r>
              <a:rPr lang="vi-VN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godine</a:t>
            </a: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prvi </a:t>
            </a:r>
            <a:r>
              <a:rPr lang="vi-VN" sz="2800" dirty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robot proizveden je 1960., a 1985. u Sjedinjenim Američkim Državama radilo je već oko 16.000 industrijskih robota. Analize uvođenja robota pokazale su da roboti uvećavaju produktivnost za 20-30</a:t>
            </a:r>
            <a:r>
              <a:rPr lang="vi-VN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%.</a:t>
            </a: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Spajaju teške delove, učestvuju u procesu bojenja.</a:t>
            </a:r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296683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E3C40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0109"/>
            <a:ext cx="2695575" cy="16954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3C40B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631" y="4992736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E3C40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lop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64052"/>
            <a:ext cx="2803906" cy="2100223"/>
          </a:xfrm>
          <a:prstGeom prst="rect">
            <a:avLst/>
          </a:prstGeom>
          <a:ln>
            <a:solidFill>
              <a:srgbClr val="E3C40B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07285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556" y="543133"/>
            <a:ext cx="6194648" cy="2520280"/>
          </a:xfrm>
        </p:spPr>
        <p:txBody>
          <a:bodyPr>
            <a:norm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Roboti služe da zamene ljude u teškim poslovima.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Našli su svoju primenu u svim oblastima ljudskog rada.</a:t>
            </a:r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63047"/>
            <a:ext cx="2592288" cy="1941085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330" y="4653136"/>
            <a:ext cx="2705100" cy="1685925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14" y="1973200"/>
            <a:ext cx="1905000" cy="2400300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27" y="3068960"/>
            <a:ext cx="2466975" cy="1857375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32" y="4313708"/>
            <a:ext cx="2486025" cy="1838325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17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27548" y="29294"/>
            <a:ext cx="5416452" cy="4981822"/>
          </a:xfrm>
        </p:spPr>
        <p:txBody>
          <a:bodyPr>
            <a:normAutofit fontScale="92500"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ASIMO stvoren je 21.10.2000. godine. Dizajniran je da funkcioniše u svim oblastima.</a:t>
            </a:r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Najviše se koristi za demonstracije širom sveta i da podstakne izučavanje matematike i nauke.</a:t>
            </a:r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Visok je 130 cm, a težak 48 kg. Njegov dizajn je napravljen za svakodnevno okruženje i ide brzinom 6 km/h.</a:t>
            </a:r>
            <a:endParaRPr lang="en-US" sz="28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241" y="4930958"/>
            <a:ext cx="2619375" cy="1743075"/>
          </a:xfrm>
          <a:prstGeom prst="roundRect">
            <a:avLst>
              <a:gd name="adj" fmla="val 16667"/>
            </a:avLst>
          </a:prstGeom>
          <a:ln w="76200">
            <a:solidFill>
              <a:srgbClr val="D4B70A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1945946" cy="2597838"/>
          </a:xfrm>
          <a:prstGeom prst="ellipse">
            <a:avLst/>
          </a:prstGeom>
          <a:ln w="635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16" y="4693012"/>
            <a:ext cx="1524931" cy="203586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1743075" cy="2619375"/>
          </a:xfrm>
          <a:prstGeom prst="rect">
            <a:avLst/>
          </a:prstGeom>
          <a:ln w="228600" cap="sq" cmpd="thickThin">
            <a:solidFill>
              <a:srgbClr val="D4B7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3" y="4801906"/>
            <a:ext cx="2628900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D4B70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221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3768" y="188640"/>
            <a:ext cx="3744416" cy="6408712"/>
          </a:xfrm>
        </p:spPr>
        <p:txBody>
          <a:bodyPr>
            <a:normAutofit lnSpcReduction="10000"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Android je robot napravljen po uzoru na muškarca, imitirajući njegov izgled i ponašanje</a:t>
            </a:r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Reč  „android“ potiče od grčke reči i znači „čovek muškarac“ Takvi roboti vezani su </a:t>
            </a: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samo za naučnu fantastiku, ali u u stvarnom životu njih su zamenili humanoidni roboti.</a:t>
            </a:r>
          </a:p>
          <a:p>
            <a:endParaRPr lang="en-US" sz="28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46" y="2338512"/>
            <a:ext cx="2238375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convex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" y="1170302"/>
            <a:ext cx="2638425" cy="1733550"/>
          </a:xfrm>
          <a:prstGeom prst="rect">
            <a:avLst/>
          </a:prstGeom>
          <a:ln w="76200">
            <a:solidFill>
              <a:srgbClr val="D4B70A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convex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81128"/>
            <a:ext cx="2705100" cy="16859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slope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4" y="3509565"/>
            <a:ext cx="2143125" cy="2143125"/>
          </a:xfrm>
          <a:prstGeom prst="rect">
            <a:avLst/>
          </a:prstGeom>
          <a:ln w="76200">
            <a:solidFill>
              <a:srgbClr val="D4B70A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61" y="396652"/>
            <a:ext cx="28575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D4B70A"/>
            </a:solidFill>
            <a:prstDash val="dash"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 prst="cross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183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4320480" cy="5832648"/>
          </a:xfrm>
        </p:spPr>
        <p:txBody>
          <a:bodyPr>
            <a:noAutofit/>
          </a:bodyPr>
          <a:lstStyle/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Arteko roboti za reciklažu - društveno odgovorni roboti koji </a:t>
            </a: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tiču na ekološku svest građana, a posebno dece. Služe da deci i srednjoškolcima podignu svest o zagađenju i nauče ih o reciklaži.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8339"/>
            <a:ext cx="3168352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D4B70A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2143125" cy="2143125"/>
          </a:xfrm>
          <a:prstGeom prst="ellipse">
            <a:avLst/>
          </a:prstGeom>
          <a:ln w="635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9199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2880320"/>
          </a:xfrm>
        </p:spPr>
        <p:txBody>
          <a:bodyPr>
            <a:normAutofit lnSpcReduction="10000"/>
          </a:bodyPr>
          <a:lstStyle/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U robota se može  ubaciti reciklažni odpad, nakon toga on korisniku izdaje tiket sa specijalnim kodom za igranje ekoloških igrica.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Igrica se može ponovo igrati samo ponovnim korišćenjem robota, čime se ispunjava svrha Arteko robota.</a:t>
            </a:r>
          </a:p>
          <a:p>
            <a:pPr marL="0" indent="0">
              <a:buNone/>
            </a:pPr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11602"/>
            <a:ext cx="2448272" cy="3427581"/>
          </a:xfrm>
          <a:prstGeom prst="rect">
            <a:avLst/>
          </a:prstGeom>
          <a:ln w="76200">
            <a:solidFill>
              <a:srgbClr val="D4B70A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73264"/>
            <a:ext cx="3369665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0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5832648" cy="5454352"/>
          </a:xfrm>
        </p:spPr>
        <p:txBody>
          <a:bodyPr>
            <a:noAutofit/>
          </a:bodyPr>
          <a:lstStyle/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Postoje i roboti za istraživanja i takav robot zove se Rover.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Osnovan je na Institutu „Mihajlo Pupin“. Dizajniran je tako da može da se kreće po neravnim područjima. Veoma lako zaobilazi prepreke.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Ima hvataljku, </a:t>
            </a: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ameru za snimanja i kreće se uz pomoć točkova.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Roverova najpogodnija osobina je daljinsko upravljanje, tako da se mogu istraživanja vršiti bez prisustva čoveka.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95514"/>
            <a:ext cx="2983544" cy="198541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51" y="2636912"/>
            <a:ext cx="2619375" cy="1743075"/>
          </a:xfrm>
          <a:prstGeom prst="ellipse">
            <a:avLst/>
          </a:prstGeom>
          <a:ln w="635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6" y="4714829"/>
            <a:ext cx="3009900" cy="1514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4B70A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7057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49352" y="188640"/>
            <a:ext cx="6194648" cy="4392488"/>
          </a:xfrm>
        </p:spPr>
        <p:txBody>
          <a:bodyPr>
            <a:noAutofit/>
          </a:bodyPr>
          <a:lstStyle/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ECCEROBOT napravljen je tako da se kreće i reaguje na spoljni svet isto kao čovek.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On kopira čovekovu unutrašnju     strukturu tela: mišiće, tetive, kosti. Robot izgleda zastrašujuće kao čovek bez kože.Ovaj robot je rad evropske grupe. Nazivaju ga jedinstvenim.</a:t>
            </a:r>
          </a:p>
          <a:p>
            <a:pPr marL="0" indent="0">
              <a:buClr>
                <a:srgbClr val="E3C40B"/>
              </a:buClr>
              <a:buNone/>
            </a:pPr>
            <a:endParaRPr lang="sr-Latn-ME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Clr>
                <a:srgbClr val="E3C40B"/>
              </a:buClr>
              <a:buNone/>
            </a:pPr>
            <a:r>
              <a:rPr lang="sr-Latn-ME" sz="28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9243">
            <a:off x="544392" y="4354161"/>
            <a:ext cx="2160240" cy="15770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D4B70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46065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D4B70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43" y="476671"/>
            <a:ext cx="2514600" cy="1819275"/>
          </a:xfrm>
          <a:prstGeom prst="ellipse">
            <a:avLst/>
          </a:prstGeom>
          <a:ln w="76200">
            <a:solidFill>
              <a:srgbClr val="D4B70A"/>
            </a:solidFill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95053"/>
            <a:ext cx="2150724" cy="2199163"/>
          </a:xfrm>
          <a:prstGeom prst="rect">
            <a:avLst/>
          </a:prstGeom>
          <a:ln w="228600" cap="sq" cmpd="thickThin">
            <a:solidFill>
              <a:srgbClr val="D4B7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80545"/>
            <a:ext cx="2893865" cy="2129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4B70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18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6912768" cy="5112568"/>
          </a:xfrm>
        </p:spPr>
        <p:txBody>
          <a:bodyPr>
            <a:normAutofit lnSpcReduction="10000"/>
          </a:bodyPr>
          <a:lstStyle/>
          <a:p>
            <a:pPr>
              <a:buClr>
                <a:srgbClr val="FFCC00"/>
              </a:buClr>
              <a:buSzPct val="100000"/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ABB robot izvršava komande „podigni i smesti“ zahvaljujući sistemima za prepoznavanje slika i govora. Ovaj sistem je razvijen na Falkutetu tehničkih nauka Univerziteta u Novom Sadu.</a:t>
            </a:r>
          </a:p>
          <a:p>
            <a:pPr>
              <a:buClr>
                <a:srgbClr val="FFCC00"/>
              </a:buClr>
              <a:buSzPct val="100000"/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Ova mašina je težine 25 kg, ali prenosi teret, velikom brzinom, sa jednog mesta na drugo.</a:t>
            </a:r>
          </a:p>
          <a:p>
            <a:pPr>
              <a:buClr>
                <a:srgbClr val="FFCC00"/>
              </a:buClr>
              <a:buSzPct val="100000"/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Zbog toga je povoljan u industriji (elektronika, mašinstvo, farmerska industrija,...)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764704"/>
            <a:ext cx="1905000" cy="1905000"/>
          </a:xfrm>
          <a:prstGeom prst="rect">
            <a:avLst/>
          </a:prstGeom>
          <a:ln w="88900" cap="sq" cmpd="thickThin">
            <a:solidFill>
              <a:srgbClr val="E3C40B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696" y="4941168"/>
            <a:ext cx="2181225" cy="164782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D4B70A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82" y="4300537"/>
            <a:ext cx="2619375" cy="1743075"/>
          </a:xfrm>
          <a:prstGeom prst="rect">
            <a:avLst/>
          </a:prstGeom>
          <a:ln w="76200">
            <a:solidFill>
              <a:srgbClr val="D4B70A"/>
            </a:solidFill>
          </a:ln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485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39752" y="404664"/>
            <a:ext cx="4536504" cy="6192688"/>
          </a:xfrm>
        </p:spPr>
        <p:txBody>
          <a:bodyPr>
            <a:normAutofit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Robonova je humanoidni robot sa 16 motora. Ima širok spektar „naučenih“ pokreta.</a:t>
            </a:r>
          </a:p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Može pokazati zadatu koreografiju, hoda, skače, izvodi kolutove, radi sklekove.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Zanimljiv je i idealan je robot za edukaciju početnika humanoidne robotike.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3" y="188640"/>
            <a:ext cx="180975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4B7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77" y="2550021"/>
            <a:ext cx="2619375" cy="17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4B7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17" y="4445059"/>
            <a:ext cx="1847850" cy="2219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4B70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33" y="3645024"/>
            <a:ext cx="2143125" cy="2143125"/>
          </a:xfrm>
          <a:prstGeom prst="rect">
            <a:avLst/>
          </a:prstGeom>
          <a:ln w="76200">
            <a:solidFill>
              <a:srgbClr val="D4B70A"/>
            </a:solidFill>
          </a:ln>
          <a:scene3d>
            <a:camera prst="perspectiveContrastingRightFacing"/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1" y="899517"/>
            <a:ext cx="2411848" cy="1822909"/>
          </a:xfrm>
          <a:prstGeom prst="rect">
            <a:avLst/>
          </a:prstGeom>
          <a:ln w="76200" cap="sq">
            <a:solidFill>
              <a:srgbClr val="D4B70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097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404664"/>
            <a:ext cx="7924800" cy="2448272"/>
          </a:xfrm>
        </p:spPr>
        <p:txBody>
          <a:bodyPr>
            <a:normAutofit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Robotika, kako i sama reč kaže, je nauka o robotima. Takođe ona se bavi dizajniranjem, izradom i primenom robota</a:t>
            </a:r>
            <a:r>
              <a:rPr lang="bs-Cyrl-BA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Obuhvata delove informatike, mašinstva i elektrotehnike.</a:t>
            </a:r>
            <a:endParaRPr lang="bs-Cyrl-BA" sz="2800" dirty="0" smtClean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86140"/>
            <a:ext cx="3528392" cy="378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16" y="5114551"/>
            <a:ext cx="5040560" cy="126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83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2" y="3717032"/>
            <a:ext cx="4018283" cy="2664296"/>
          </a:xfrm>
          <a:prstGeom prst="rect">
            <a:avLst/>
          </a:prstGeom>
          <a:ln w="190500" cap="sq">
            <a:solidFill>
              <a:srgbClr val="D4B70A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15354"/>
            <a:ext cx="24765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4B70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212976"/>
            <a:ext cx="2808312" cy="2808312"/>
          </a:xfrm>
          <a:prstGeom prst="ellipse">
            <a:avLst/>
          </a:prstGeom>
          <a:ln w="762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93" y="1052736"/>
            <a:ext cx="2638425" cy="1733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4B70A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7840"/>
            <a:ext cx="3387721" cy="1905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D4B70A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98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24800" cy="936104"/>
          </a:xfrm>
        </p:spPr>
        <p:txBody>
          <a:bodyPr/>
          <a:lstStyle/>
          <a:p>
            <a:r>
              <a:rPr lang="sr-Latn-ME" sz="5400" dirty="0" smtClean="0">
                <a:solidFill>
                  <a:srgbClr val="EABD1A"/>
                </a:solidFill>
                <a:latin typeface="Algerian" pitchFamily="82" charset="0"/>
              </a:rPr>
              <a:t>I</a:t>
            </a:r>
            <a:r>
              <a:rPr lang="sr-Latn-ME" sz="4000" dirty="0" smtClean="0">
                <a:solidFill>
                  <a:srgbClr val="EABD1A"/>
                </a:solidFill>
                <a:latin typeface="Algerian" pitchFamily="82" charset="0"/>
              </a:rPr>
              <a:t>storijski razvoj robotike</a:t>
            </a:r>
            <a:endParaRPr lang="en-US" sz="4000" dirty="0">
              <a:solidFill>
                <a:srgbClr val="EABD1A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4608512" cy="4608512"/>
          </a:xfrm>
        </p:spPr>
        <p:txBody>
          <a:bodyPr>
            <a:normAutofit lnSpcReduction="10000"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Čovek još od davnina pokušava da oponaša prirodu posmatrajući kretanje ljudi i životinja.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Industrijska revolucija, pronalazak struje, ubrzavaju razvoj robotike. Vremenom roboti postaju manji, korisniji i danas nezamenljivi u industriji.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79014"/>
            <a:ext cx="5112568" cy="2515736"/>
          </a:xfrm>
          <a:prstGeom prst="rect">
            <a:avLst/>
          </a:prstGeom>
          <a:ln w="76200">
            <a:solidFill>
              <a:srgbClr val="E3C40B"/>
            </a:solidFill>
          </a:ln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4837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75656" y="260648"/>
            <a:ext cx="6912768" cy="2736304"/>
          </a:xfrm>
        </p:spPr>
        <p:txBody>
          <a:bodyPr>
            <a:normAutofit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Leonardo da Vinči je napravio skicu jednog „Viteza“- robota, ali tada 1495. godine nisu postojali uslovi za konstruisanje. Takođe su se među njegovim crtežima na</a:t>
            </a:r>
            <a:r>
              <a:rPr lang="sr-Latn-RS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š</a:t>
            </a: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le i skice mehaničkih ptica i insekata.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076" y="2986815"/>
            <a:ext cx="2552700" cy="2997200"/>
          </a:xfrm>
          <a:prstGeom prst="rect">
            <a:avLst/>
          </a:prstGeom>
          <a:ln w="76200">
            <a:solidFill>
              <a:srgbClr val="FFCC00"/>
            </a:solidFill>
            <a:miter lim="800000"/>
            <a:headEnd/>
            <a:tailEnd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35067"/>
            <a:ext cx="2671919" cy="334894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CC00"/>
            </a:solidFill>
            <a:miter lim="800000"/>
            <a:headEnd/>
            <a:tailEnd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5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8208" y="1026794"/>
            <a:ext cx="5546576" cy="3573016"/>
          </a:xfrm>
        </p:spPr>
        <p:txBody>
          <a:bodyPr>
            <a:normAutofit lnSpcReduction="10000"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Kasnije Leonardov mehanički vitez je konstruisan. Bio je to prvi dokumentovani humanoidni robot. Vitez </a:t>
            </a: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razume </a:t>
            </a:r>
            <a:r>
              <a:rPr lang="sr-Latn-ME" sz="2800" dirty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komande da ustane i sedne, maše rukama i pomera glavu i vilicu. On se pokreće na osnovu mehanizma poluge.</a:t>
            </a:r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96952"/>
            <a:ext cx="2677294" cy="267729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EABD1A"/>
            </a:solidFill>
            <a:miter lim="800000"/>
            <a:headEnd/>
            <a:tailEnd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</p:spTree>
    <p:extLst>
      <p:ext uri="{BB962C8B-B14F-4D97-AF65-F5344CB8AC3E}">
        <p14:creationId xmlns:p14="http://schemas.microsoft.com/office/powerpoint/2010/main" val="34022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5576" y="2780928"/>
            <a:ext cx="7992888" cy="3672408"/>
          </a:xfrm>
        </p:spPr>
        <p:txBody>
          <a:bodyPr>
            <a:normAutofit lnSpcReduction="10000"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Patka koja vari je atomat u obliku patke koji je dizajnirao Žak de Vokanson.</a:t>
            </a:r>
          </a:p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3C40B"/>
                </a:solidFill>
                <a:latin typeface="Arial" pitchFamily="34" charset="0"/>
                <a:cs typeface="Arial" pitchFamily="34" charset="0"/>
              </a:rPr>
              <a:t>Automat je mogao da jede i vari hranu, izbacuje otpad i maše krilima. Nije bilo to stvarno varenje hrane, već bi se hrana smeštala u posudu unutar robota.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Nažalost originalan primerak je uništen u požaru koji se desio u muzeju.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76672"/>
            <a:ext cx="2214371" cy="1992934"/>
          </a:xfrm>
          <a:prstGeom prst="rect">
            <a:avLst/>
          </a:prstGeom>
          <a:ln w="228600" cap="sq" cmpd="thickThin">
            <a:solidFill>
              <a:srgbClr val="FF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0172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836712"/>
            <a:ext cx="4466456" cy="3312368"/>
          </a:xfrm>
        </p:spPr>
        <p:txBody>
          <a:bodyPr>
            <a:normAutofit/>
          </a:bodyPr>
          <a:lstStyle/>
          <a:p>
            <a:pPr>
              <a:buClr>
                <a:srgbClr val="EABD1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Nikola Tesla je 1898. godine stvorio „automaton“. Brod na daljinsko upravljanje i to je bio značajan napredak u razvijanju robotske industrije.</a:t>
            </a:r>
            <a:endParaRPr lang="en-US" sz="2800" dirty="0">
              <a:solidFill>
                <a:srgbClr val="EABD1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960440" cy="2143635"/>
          </a:xfrm>
          <a:prstGeom prst="rect">
            <a:avLst/>
          </a:prstGeom>
          <a:ln w="88900" cap="sq" cmpd="thickThin">
            <a:solidFill>
              <a:srgbClr val="FFCC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47976" cy="2885982"/>
          </a:xfrm>
          <a:prstGeom prst="ellipse">
            <a:avLst/>
          </a:prstGeom>
          <a:ln w="635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35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7904" y="836712"/>
            <a:ext cx="5186536" cy="5022304"/>
          </a:xfrm>
        </p:spPr>
        <p:txBody>
          <a:bodyPr>
            <a:normAutofit lnSpcReduction="10000"/>
          </a:bodyPr>
          <a:lstStyle/>
          <a:p>
            <a:pPr>
              <a:buClr>
                <a:srgbClr val="FFCC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Profesor Rajko Tomović je 1963.godine na institutu „Mihajlo Pupin“ razvio prvu mehaničku šaku.</a:t>
            </a:r>
          </a:p>
          <a:p>
            <a:pPr>
              <a:buClr>
                <a:srgbClr val="D4B70A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EABD1A"/>
                </a:solidFill>
                <a:latin typeface="Arial" pitchFamily="34" charset="0"/>
                <a:cs typeface="Arial" pitchFamily="34" charset="0"/>
              </a:rPr>
              <a:t>Imala je senzor dodira i sposobnosti hvatanja. Napravljeno je samo 50-ak primeraka i </a:t>
            </a: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ugrađeno pacijentima.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sr-Latn-ME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Služila je za dalja ispitivanja i unapređivanja.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5" y="404664"/>
            <a:ext cx="2346077" cy="3166817"/>
          </a:xfrm>
          <a:prstGeom prst="rect">
            <a:avLst/>
          </a:prstGeom>
          <a:ln w="190500" cap="sq">
            <a:solidFill>
              <a:srgbClr val="E3C40B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4" y="3571481"/>
            <a:ext cx="2304256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E3C40B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slop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89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750" y="107758"/>
            <a:ext cx="2664296" cy="926976"/>
          </a:xfrm>
        </p:spPr>
        <p:txBody>
          <a:bodyPr/>
          <a:lstStyle/>
          <a:p>
            <a:r>
              <a:rPr lang="sr-Latn-ME" sz="5400" dirty="0" smtClean="0">
                <a:solidFill>
                  <a:srgbClr val="EABD1A"/>
                </a:solidFill>
                <a:latin typeface="Algerian" pitchFamily="82" charset="0"/>
              </a:rPr>
              <a:t>R</a:t>
            </a:r>
            <a:r>
              <a:rPr lang="sr-Latn-ME" sz="4000" dirty="0" smtClean="0">
                <a:solidFill>
                  <a:srgbClr val="EABD1A"/>
                </a:solidFill>
                <a:latin typeface="Algerian" pitchFamily="82" charset="0"/>
              </a:rPr>
              <a:t>oboti</a:t>
            </a:r>
            <a:endParaRPr lang="en-US" sz="4000" dirty="0">
              <a:solidFill>
                <a:srgbClr val="EABD1A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526" y="1825994"/>
            <a:ext cx="7924800" cy="41148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Robot je mehanička jedinica koja samostalno uz pomoć nekog koda može izvoditi određene zadatke.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Humanoidni roboti su roboti koji imaju oblik ljudskog tela.</a:t>
            </a:r>
          </a:p>
          <a:p>
            <a:pPr>
              <a:buClr>
                <a:srgbClr val="E3C40B"/>
              </a:buClr>
              <a:buFont typeface="Wingdings" pitchFamily="2" charset="2"/>
              <a:buChar char="Ø"/>
            </a:pPr>
            <a:r>
              <a:rPr lang="sr-Latn-ME" sz="2800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Njegova iteligencija je veštačka zato sto potiče i nekog programa, ali i on uči  iz svakodnevnih iskustva.</a:t>
            </a:r>
            <a:endParaRPr lang="en-US" sz="2800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077072"/>
            <a:ext cx="1906637" cy="1409889"/>
          </a:xfrm>
          <a:prstGeom prst="rect">
            <a:avLst/>
          </a:prstGeom>
          <a:ln w="88900" cap="sq" cmpd="thickThin">
            <a:solidFill>
              <a:srgbClr val="D4B7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48680"/>
            <a:ext cx="2520280" cy="1260140"/>
          </a:xfrm>
          <a:prstGeom prst="ellipse">
            <a:avLst/>
          </a:prstGeom>
          <a:ln w="63500" cap="rnd">
            <a:solidFill>
              <a:srgbClr val="D4B70A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50" y="5229200"/>
            <a:ext cx="1980379" cy="1512168"/>
          </a:xfrm>
          <a:prstGeom prst="rect">
            <a:avLst/>
          </a:prstGeom>
          <a:ln w="88900" cap="sq" cmpd="thickThin">
            <a:solidFill>
              <a:srgbClr val="D4B70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5071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498</TotalTime>
  <Words>799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Horizon</vt:lpstr>
      <vt:lpstr>Robotika</vt:lpstr>
      <vt:lpstr>PowerPoint Presentation</vt:lpstr>
      <vt:lpstr>Istorijski razvoj robotike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Roboti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</dc:title>
  <dc:creator>Jefimija Stamenović</dc:creator>
  <cp:lastModifiedBy>Mix</cp:lastModifiedBy>
  <cp:revision>40</cp:revision>
  <dcterms:created xsi:type="dcterms:W3CDTF">2016-11-16T17:34:16Z</dcterms:created>
  <dcterms:modified xsi:type="dcterms:W3CDTF">2020-05-12T20:51:45Z</dcterms:modified>
</cp:coreProperties>
</file>